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91" r:id="rId10"/>
    <p:sldId id="293" r:id="rId11"/>
    <p:sldId id="292" r:id="rId12"/>
    <p:sldId id="276" r:id="rId13"/>
    <p:sldId id="277" r:id="rId14"/>
    <p:sldId id="278" r:id="rId15"/>
    <p:sldId id="272" r:id="rId16"/>
    <p:sldId id="275" r:id="rId17"/>
    <p:sldId id="288" r:id="rId18"/>
    <p:sldId id="296" r:id="rId19"/>
    <p:sldId id="297" r:id="rId20"/>
    <p:sldId id="266" r:id="rId21"/>
    <p:sldId id="267" r:id="rId22"/>
    <p:sldId id="271" r:id="rId23"/>
    <p:sldId id="285" r:id="rId24"/>
    <p:sldId id="286" r:id="rId25"/>
    <p:sldId id="287" r:id="rId26"/>
    <p:sldId id="279" r:id="rId27"/>
    <p:sldId id="295" r:id="rId28"/>
    <p:sldId id="280" r:id="rId29"/>
    <p:sldId id="281" r:id="rId30"/>
    <p:sldId id="282" r:id="rId31"/>
    <p:sldId id="283" r:id="rId32"/>
    <p:sldId id="294" r:id="rId33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96" y="-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9E57E-00B3-45C0-AB32-63BD8F83ED8F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BC57-7818-4474-AFF0-79C4EC937E2E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1BC57-7818-4474-AFF0-79C4EC937E2E}" type="slidenum">
              <a:rPr lang="sk-SK" smtClean="0"/>
              <a:pPr/>
              <a:t>4</a:t>
            </a:fld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D80F3-2696-48A8-A22E-B95D5CC2851B}" type="datetimeFigureOut">
              <a:rPr lang="sk-SK" smtClean="0"/>
              <a:pPr/>
              <a:t>25. 11. 2021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 smtClean="0"/>
              <a:t>OpenStreetMap</a:t>
            </a:r>
            <a:r>
              <a:rPr lang="sk-SK" dirty="0" smtClean="0"/>
              <a:t>, </a:t>
            </a:r>
            <a:r>
              <a:rPr lang="sk-SK" dirty="0" err="1" smtClean="0"/>
              <a:t>Mapbox</a:t>
            </a:r>
            <a:r>
              <a:rPr lang="sk-SK" dirty="0" smtClean="0"/>
              <a:t>, </a:t>
            </a:r>
            <a:r>
              <a:rPr lang="sk-SK" dirty="0" err="1" smtClean="0"/>
              <a:t>Elevation</a:t>
            </a:r>
            <a:r>
              <a:rPr lang="sk-SK" dirty="0" smtClean="0"/>
              <a:t> </a:t>
            </a:r>
            <a:r>
              <a:rPr lang="sk-SK" dirty="0" err="1" smtClean="0"/>
              <a:t>data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Marcel </a:t>
            </a:r>
            <a:r>
              <a:rPr lang="sk-SK" dirty="0" err="1" smtClean="0"/>
              <a:t>Palaj</a:t>
            </a:r>
            <a:endParaRPr lang="sk-S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b.png"/>
          <p:cNvPicPr>
            <a:picLocks noChangeAspect="1"/>
          </p:cNvPicPr>
          <p:nvPr/>
        </p:nvPicPr>
        <p:blipFill>
          <a:blip r:embed="rId2"/>
          <a:srcRect l="10370" r="1155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c.png"/>
          <p:cNvPicPr>
            <a:picLocks noChangeAspect="1"/>
          </p:cNvPicPr>
          <p:nvPr/>
        </p:nvPicPr>
        <p:blipFill>
          <a:blip r:embed="rId2"/>
          <a:srcRect l="9961" r="1504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8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/>
          <a:lstStyle/>
          <a:p>
            <a:r>
              <a:rPr lang="sk-SK" dirty="0" smtClean="0"/>
              <a:t>Mapové produkty</a:t>
            </a:r>
          </a:p>
          <a:p>
            <a:r>
              <a:rPr lang="sk-SK" dirty="0" smtClean="0"/>
              <a:t>Začali byť populárni po zmene </a:t>
            </a:r>
            <a:r>
              <a:rPr lang="sk-SK" dirty="0" err="1" smtClean="0"/>
              <a:t>google</a:t>
            </a:r>
            <a:r>
              <a:rPr lang="sk-SK" dirty="0" smtClean="0"/>
              <a:t> </a:t>
            </a:r>
            <a:r>
              <a:rPr lang="sk-SK" dirty="0" err="1" smtClean="0"/>
              <a:t>maps</a:t>
            </a:r>
            <a:r>
              <a:rPr lang="sk-SK" dirty="0" smtClean="0"/>
              <a:t> cenovej politiky</a:t>
            </a:r>
          </a:p>
          <a:p>
            <a:r>
              <a:rPr lang="sk-SK" dirty="0" smtClean="0"/>
              <a:t>Viac možností </a:t>
            </a:r>
            <a:r>
              <a:rPr lang="sk-SK" dirty="0" err="1" smtClean="0"/>
              <a:t>štýlovania</a:t>
            </a:r>
            <a:endParaRPr lang="sk-SK" dirty="0" smtClean="0"/>
          </a:p>
          <a:p>
            <a:endParaRPr lang="sk-SK" dirty="0" smtClean="0"/>
          </a:p>
          <a:p>
            <a:endParaRPr lang="sk-SK" dirty="0"/>
          </a:p>
        </p:txBody>
      </p:sp>
      <p:pic>
        <p:nvPicPr>
          <p:cNvPr id="5" name="Obrázok 4" descr="5e94646aa282969916524926_5e59bed7aaf6c64db1995602_land-rover-logo-green (1) (1) (1) (1) (1) (1)-p-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4643446"/>
            <a:ext cx="1500198" cy="720095"/>
          </a:xfrm>
          <a:prstGeom prst="rect">
            <a:avLst/>
          </a:prstGeom>
        </p:spPr>
      </p:pic>
      <p:pic>
        <p:nvPicPr>
          <p:cNvPr id="6" name="Obrázok 5" descr="5e945485a6915d82af45bcb2_5d9d2c8959a5f8ebee32573e_image_preview - 2019-10-08T174021.744-p-500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00364" y="4714884"/>
            <a:ext cx="2571767" cy="519497"/>
          </a:xfrm>
          <a:prstGeom prst="rect">
            <a:avLst/>
          </a:prstGeom>
        </p:spPr>
      </p:pic>
      <p:pic>
        <p:nvPicPr>
          <p:cNvPr id="8" name="Obrázok 7" descr="strava.png"/>
          <p:cNvPicPr>
            <a:picLocks noChangeAspect="1"/>
          </p:cNvPicPr>
          <p:nvPr/>
        </p:nvPicPr>
        <p:blipFill>
          <a:blip r:embed="rId4"/>
          <a:srcRect t="33333" b="30000"/>
          <a:stretch>
            <a:fillRect/>
          </a:stretch>
        </p:blipFill>
        <p:spPr>
          <a:xfrm>
            <a:off x="5286395" y="5357826"/>
            <a:ext cx="2143125" cy="785818"/>
          </a:xfrm>
          <a:prstGeom prst="rect">
            <a:avLst/>
          </a:prstGeom>
        </p:spPr>
      </p:pic>
      <p:pic>
        <p:nvPicPr>
          <p:cNvPr id="9" name="Obrázok 8" descr="tnyt.png"/>
          <p:cNvPicPr>
            <a:picLocks noChangeAspect="1"/>
          </p:cNvPicPr>
          <p:nvPr/>
        </p:nvPicPr>
        <p:blipFill>
          <a:blip r:embed="rId5"/>
          <a:srcRect t="26786" b="24107"/>
          <a:stretch>
            <a:fillRect/>
          </a:stretch>
        </p:blipFill>
        <p:spPr>
          <a:xfrm>
            <a:off x="1357290" y="5500702"/>
            <a:ext cx="2857500" cy="785818"/>
          </a:xfrm>
          <a:prstGeom prst="rect">
            <a:avLst/>
          </a:prstGeom>
        </p:spPr>
      </p:pic>
      <p:pic>
        <p:nvPicPr>
          <p:cNvPr id="10" name="Obrázok 9" descr="index.png"/>
          <p:cNvPicPr>
            <a:picLocks noChangeAspect="1"/>
          </p:cNvPicPr>
          <p:nvPr/>
        </p:nvPicPr>
        <p:blipFill>
          <a:blip r:embed="rId6"/>
          <a:srcRect t="19866" b="20531"/>
          <a:stretch>
            <a:fillRect/>
          </a:stretch>
        </p:blipFill>
        <p:spPr>
          <a:xfrm>
            <a:off x="5400703" y="428604"/>
            <a:ext cx="3171825" cy="857256"/>
          </a:xfrm>
          <a:prstGeom prst="rect">
            <a:avLst/>
          </a:prstGeom>
        </p:spPr>
      </p:pic>
      <p:pic>
        <p:nvPicPr>
          <p:cNvPr id="4" name="Obrázok 3" descr="5e905f0ac9af5c6c49ef8f56_5de6f4445c0cd73a70c7d430_porsche-logo-shield.png"/>
          <p:cNvPicPr>
            <a:picLocks noChangeAspect="1"/>
          </p:cNvPicPr>
          <p:nvPr/>
        </p:nvPicPr>
        <p:blipFill>
          <a:blip r:embed="rId7"/>
          <a:srcRect l="30000" r="26666" b="23228"/>
          <a:stretch>
            <a:fillRect/>
          </a:stretch>
        </p:blipFill>
        <p:spPr>
          <a:xfrm>
            <a:off x="7286644" y="4643446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00100" y="0"/>
            <a:ext cx="8229600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642918"/>
            <a:ext cx="8229600" cy="5257800"/>
          </a:xfrm>
        </p:spPr>
        <p:txBody>
          <a:bodyPr>
            <a:normAutofit/>
          </a:bodyPr>
          <a:lstStyle/>
          <a:p>
            <a:r>
              <a:rPr lang="sk-SK" dirty="0" smtClean="0"/>
              <a:t>Produkty:</a:t>
            </a:r>
          </a:p>
          <a:p>
            <a:pPr lvl="1"/>
            <a:r>
              <a:rPr lang="sk-SK" dirty="0" smtClean="0"/>
              <a:t>html/</a:t>
            </a:r>
            <a:r>
              <a:rPr lang="sk-SK" dirty="0" err="1" smtClean="0"/>
              <a:t>js</a:t>
            </a:r>
            <a:r>
              <a:rPr lang="sk-SK" dirty="0" smtClean="0"/>
              <a:t> (web)</a:t>
            </a:r>
          </a:p>
          <a:p>
            <a:pPr lvl="1"/>
            <a:r>
              <a:rPr lang="sk-SK" dirty="0" err="1" smtClean="0"/>
              <a:t>android</a:t>
            </a:r>
            <a:r>
              <a:rPr lang="sk-SK" dirty="0" smtClean="0"/>
              <a:t> </a:t>
            </a:r>
            <a:r>
              <a:rPr lang="en-US" dirty="0" smtClean="0"/>
              <a:t>SDK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  <a:p>
            <a:pPr lvl="1"/>
            <a:r>
              <a:rPr lang="en-US" dirty="0" err="1" smtClean="0"/>
              <a:t>Mapbox</a:t>
            </a:r>
            <a:r>
              <a:rPr lang="en-US" dirty="0" smtClean="0"/>
              <a:t> studio</a:t>
            </a:r>
          </a:p>
          <a:p>
            <a:pPr lvl="1"/>
            <a:r>
              <a:rPr lang="en-US" dirty="0" smtClean="0"/>
              <a:t>Navigation SDK</a:t>
            </a:r>
          </a:p>
          <a:p>
            <a:pPr lvl="1"/>
            <a:r>
              <a:rPr lang="en-US" dirty="0" smtClean="0"/>
              <a:t>Search SDK</a:t>
            </a:r>
          </a:p>
          <a:p>
            <a:pPr lvl="1"/>
            <a:r>
              <a:rPr lang="en-US" dirty="0" smtClean="0"/>
              <a:t>Vision SDK</a:t>
            </a:r>
            <a:endParaRPr lang="sk-SK" dirty="0" smtClean="0"/>
          </a:p>
          <a:p>
            <a:pPr lvl="1"/>
            <a:r>
              <a:rPr lang="sk-SK" dirty="0" smtClean="0"/>
              <a:t>...</a:t>
            </a:r>
            <a:endParaRPr lang="en-US" dirty="0" smtClean="0"/>
          </a:p>
          <a:p>
            <a:pPr lvl="1"/>
            <a:endParaRPr lang="sk-SK" dirty="0"/>
          </a:p>
        </p:txBody>
      </p:sp>
      <p:pic>
        <p:nvPicPr>
          <p:cNvPr id="4" name="Obrázok 3" descr="5e98328eeb4d9d24919a3a34_lanes-callout-im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3" y="1000108"/>
            <a:ext cx="5588007" cy="3143254"/>
          </a:xfrm>
          <a:prstGeom prst="rect">
            <a:avLst/>
          </a:prstGeom>
        </p:spPr>
      </p:pic>
      <p:pic>
        <p:nvPicPr>
          <p:cNvPr id="5" name="Obrázok 4" descr="0 ikAPATYX9f4WZbiY.jpg"/>
          <p:cNvPicPr>
            <a:picLocks noChangeAspect="1"/>
          </p:cNvPicPr>
          <p:nvPr/>
        </p:nvPicPr>
        <p:blipFill>
          <a:blip r:embed="rId3"/>
          <a:srcRect l="4687" t="7500" r="27344" b="47500"/>
          <a:stretch>
            <a:fillRect/>
          </a:stretch>
        </p:blipFill>
        <p:spPr>
          <a:xfrm>
            <a:off x="2928926" y="4286232"/>
            <a:ext cx="6215074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Cena</a:t>
            </a:r>
            <a:r>
              <a:rPr lang="en-US" dirty="0" smtClean="0"/>
              <a:t> / learning environment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Spoplatnen</a:t>
            </a:r>
            <a:r>
              <a:rPr lang="sk-SK" dirty="0" smtClean="0"/>
              <a:t>é</a:t>
            </a:r>
            <a:endParaRPr lang="en-US" dirty="0" smtClean="0"/>
          </a:p>
          <a:p>
            <a:r>
              <a:rPr lang="sk-SK" dirty="0" smtClean="0"/>
              <a:t>pre malé aplikácie sú limity voľné (25k používateľov, </a:t>
            </a:r>
            <a:r>
              <a:rPr lang="en-US" sz="2000" dirty="0" smtClean="0"/>
              <a:t>~</a:t>
            </a:r>
            <a:r>
              <a:rPr lang="sk-SK" dirty="0" smtClean="0"/>
              <a:t>1 milión mapových dlaždíc, ...)</a:t>
            </a:r>
            <a:endParaRPr lang="en-US" dirty="0" smtClean="0"/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Na </a:t>
            </a:r>
            <a:r>
              <a:rPr lang="en-US" dirty="0" err="1" smtClean="0"/>
              <a:t>str</a:t>
            </a:r>
            <a:r>
              <a:rPr lang="sk-SK" dirty="0" err="1" smtClean="0"/>
              <a:t>ánke</a:t>
            </a:r>
            <a:r>
              <a:rPr lang="sk-SK" dirty="0" smtClean="0"/>
              <a:t> je dosť príkladov (rôznorodých </a:t>
            </a:r>
            <a:r>
              <a:rPr lang="sk-SK" dirty="0" smtClean="0">
                <a:sym typeface="Wingdings" pitchFamily="2" charset="2"/>
              </a:rPr>
              <a:t>)</a:t>
            </a:r>
          </a:p>
          <a:p>
            <a:pPr lvl="1"/>
            <a:r>
              <a:rPr lang="sk-SK" dirty="0" smtClean="0">
                <a:sym typeface="Wingdings" pitchFamily="2" charset="2"/>
              </a:rPr>
              <a:t>4.11.2021 vyšiel </a:t>
            </a:r>
            <a:r>
              <a:rPr lang="sk-SK" dirty="0" err="1" smtClean="0">
                <a:sym typeface="Wingdings" pitchFamily="2" charset="2"/>
              </a:rPr>
              <a:t>mapbox</a:t>
            </a:r>
            <a:r>
              <a:rPr lang="sk-SK" dirty="0" smtClean="0">
                <a:sym typeface="Wingdings" pitchFamily="2" charset="2"/>
              </a:rPr>
              <a:t> v10</a:t>
            </a:r>
          </a:p>
          <a:p>
            <a:pPr lvl="1"/>
            <a:r>
              <a:rPr lang="sk-SK" dirty="0" err="1" smtClean="0">
                <a:sym typeface="Wingdings" pitchFamily="2" charset="2"/>
              </a:rPr>
              <a:t>Stackoverflow</a:t>
            </a:r>
            <a:r>
              <a:rPr lang="sk-SK" dirty="0" smtClean="0">
                <a:sym typeface="Wingdings" pitchFamily="2" charset="2"/>
              </a:rPr>
              <a:t> 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sk-SK" dirty="0" smtClean="0"/>
              <a:t>Dobrá rada na úvod:</a:t>
            </a:r>
            <a:endParaRPr lang="sk-SK" dirty="0"/>
          </a:p>
        </p:txBody>
      </p:sp>
      <p:pic>
        <p:nvPicPr>
          <p:cNvPr id="4" name="Zástupný symbol obsahu 3" descr="LatL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46"/>
            <a:ext cx="5999359" cy="5786454"/>
          </a:xfrm>
        </p:spPr>
      </p:pic>
      <p:sp>
        <p:nvSpPr>
          <p:cNvPr id="6" name="Ovál 5"/>
          <p:cNvSpPr/>
          <p:nvPr/>
        </p:nvSpPr>
        <p:spPr>
          <a:xfrm>
            <a:off x="0" y="2263958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sk-SK" dirty="0" smtClean="0"/>
              <a:t>Dobrá rada na úvod:</a:t>
            </a:r>
            <a:endParaRPr lang="sk-SK" dirty="0"/>
          </a:p>
        </p:txBody>
      </p:sp>
      <p:pic>
        <p:nvPicPr>
          <p:cNvPr id="4" name="Zástupný symbol obsahu 3" descr="LatL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46"/>
            <a:ext cx="5999359" cy="5786454"/>
          </a:xfrm>
        </p:spPr>
      </p:pic>
      <p:pic>
        <p:nvPicPr>
          <p:cNvPr id="5" name="Obrázok 4" descr="LngL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74" y="1071546"/>
            <a:ext cx="5992026" cy="5786454"/>
          </a:xfrm>
          <a:prstGeom prst="rect">
            <a:avLst/>
          </a:prstGeom>
        </p:spPr>
      </p:pic>
      <p:sp>
        <p:nvSpPr>
          <p:cNvPr id="6" name="Ovál 5"/>
          <p:cNvSpPr/>
          <p:nvPr/>
        </p:nvSpPr>
        <p:spPr>
          <a:xfrm>
            <a:off x="0" y="2263958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/>
          <p:cNvSpPr/>
          <p:nvPr/>
        </p:nvSpPr>
        <p:spPr>
          <a:xfrm>
            <a:off x="3071802" y="2285992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r>
              <a:rPr lang="sk-SK" dirty="0" smtClean="0"/>
              <a:t> API </a:t>
            </a:r>
            <a:r>
              <a:rPr lang="sk-SK" dirty="0" err="1" smtClean="0"/>
              <a:t>key</a:t>
            </a:r>
            <a:endParaRPr lang="sk-SK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42984"/>
            <a:ext cx="67341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Obrázok 5" descr="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45" y="0"/>
            <a:ext cx="63933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obsahu 4" descr="P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500042"/>
            <a:ext cx="7864036" cy="564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28728" y="357166"/>
            <a:ext cx="6329378" cy="1143000"/>
          </a:xfrm>
        </p:spPr>
        <p:txBody>
          <a:bodyPr/>
          <a:lstStyle/>
          <a:p>
            <a:r>
              <a:rPr lang="sk-SK" dirty="0" err="1" smtClean="0"/>
              <a:t>OpenStreetMap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 smtClean="0"/>
              <a:t>Open</a:t>
            </a:r>
            <a:r>
              <a:rPr lang="sk-SK" dirty="0" smtClean="0"/>
              <a:t> </a:t>
            </a:r>
            <a:r>
              <a:rPr lang="sk-SK" dirty="0" err="1" smtClean="0"/>
              <a:t>project</a:t>
            </a:r>
            <a:endParaRPr lang="sk-SK" dirty="0" smtClean="0"/>
          </a:p>
          <a:p>
            <a:r>
              <a:rPr lang="sk-SK" dirty="0" smtClean="0"/>
              <a:t>Voľné geografické dáta</a:t>
            </a:r>
          </a:p>
          <a:p>
            <a:r>
              <a:rPr lang="sk-SK" dirty="0" smtClean="0"/>
              <a:t>Voľne prístupné na zdieľanie, úpravu, použitie</a:t>
            </a:r>
          </a:p>
          <a:p>
            <a:r>
              <a:rPr lang="sk-SK" dirty="0" smtClean="0"/>
              <a:t>Podobne ako </a:t>
            </a:r>
            <a:r>
              <a:rPr lang="sk-SK" dirty="0" err="1" smtClean="0"/>
              <a:t>wikipedia</a:t>
            </a:r>
            <a:endParaRPr lang="sk-SK" dirty="0" smtClean="0"/>
          </a:p>
        </p:txBody>
      </p:sp>
      <p:sp>
        <p:nvSpPr>
          <p:cNvPr id="1026" name="AutoShape 2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1028" name="AutoShape 4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1030" name="AutoShape 6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8" name="Obrázok 7" descr="os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4" y="3643314"/>
            <a:ext cx="2938466" cy="2938466"/>
          </a:xfrm>
          <a:prstGeom prst="rect">
            <a:avLst/>
          </a:prstGeom>
        </p:spPr>
      </p:pic>
      <p:pic>
        <p:nvPicPr>
          <p:cNvPr id="32770" name="Picture 2" descr="Example of how to attribute OpenStreetMap on a webpage"/>
          <p:cNvPicPr>
            <a:picLocks noChangeAspect="1" noChangeArrowheads="1"/>
          </p:cNvPicPr>
          <p:nvPr/>
        </p:nvPicPr>
        <p:blipFill>
          <a:blip r:embed="rId3"/>
          <a:srcRect l="11917" t="66667"/>
          <a:stretch>
            <a:fillRect/>
          </a:stretch>
        </p:blipFill>
        <p:spPr bwMode="auto">
          <a:xfrm>
            <a:off x="4929190" y="1571612"/>
            <a:ext cx="3696133" cy="500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sk-SK" dirty="0" err="1" smtClean="0"/>
              <a:t>Basic</a:t>
            </a:r>
            <a:r>
              <a:rPr lang="sk-SK" dirty="0" smtClean="0"/>
              <a:t> </a:t>
            </a:r>
            <a:r>
              <a:rPr lang="sk-SK" dirty="0" err="1" smtClean="0"/>
              <a:t>Map</a:t>
            </a:r>
            <a:r>
              <a:rPr lang="sk-SK" dirty="0" smtClean="0"/>
              <a:t> </a:t>
            </a:r>
            <a:r>
              <a:rPr lang="sk-SK" dirty="0" err="1" smtClean="0"/>
              <a:t>setup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314472"/>
            <a:ext cx="9144000" cy="52578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sk-SK" b="1" i="1" dirty="0" err="1" smtClean="0"/>
              <a:t>build.gradle</a:t>
            </a:r>
            <a:r>
              <a:rPr lang="sk-SK" b="1" i="1" dirty="0" smtClean="0"/>
              <a:t>: </a:t>
            </a: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err="1" smtClean="0"/>
              <a:t>implementation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6A8759"/>
                </a:solidFill>
              </a:rPr>
              <a:t>'com.mapbox.maps:android:10.1.0'</a:t>
            </a:r>
            <a:endParaRPr lang="en-US" dirty="0" smtClean="0">
              <a:solidFill>
                <a:srgbClr val="6A8759"/>
              </a:solidFill>
            </a:endParaRPr>
          </a:p>
          <a:p>
            <a:pPr>
              <a:buNone/>
            </a:pPr>
            <a:r>
              <a:rPr lang="sk-SK" b="1" i="1" dirty="0" err="1" smtClean="0"/>
              <a:t>build.gradle</a:t>
            </a:r>
            <a:r>
              <a:rPr lang="sk-SK" b="1" i="1" dirty="0" smtClean="0"/>
              <a:t>:</a:t>
            </a:r>
            <a:endParaRPr lang="en-US" b="1" i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sk-SK" sz="3000" dirty="0" err="1" smtClean="0"/>
              <a:t>classpath</a:t>
            </a:r>
            <a:r>
              <a:rPr lang="sk-SK" sz="3000" dirty="0" smtClean="0"/>
              <a:t> </a:t>
            </a:r>
            <a:r>
              <a:rPr lang="sk-SK" sz="3000" dirty="0" smtClean="0">
                <a:solidFill>
                  <a:srgbClr val="6A8759"/>
                </a:solidFill>
              </a:rPr>
              <a:t>"org.jetbrains.kotlin:kotlin-gradle-plugin:1.5.30 "</a:t>
            </a:r>
            <a:endParaRPr lang="en-US" sz="3000" dirty="0" smtClean="0">
              <a:solidFill>
                <a:srgbClr val="6A8759"/>
              </a:solidFill>
            </a:endParaRPr>
          </a:p>
          <a:p>
            <a:pPr>
              <a:buNone/>
            </a:pPr>
            <a:endParaRPr lang="en-US" sz="3000" dirty="0" smtClean="0">
              <a:solidFill>
                <a:srgbClr val="6A8759"/>
              </a:solidFill>
            </a:endParaRPr>
          </a:p>
          <a:p>
            <a:pPr>
              <a:buNone/>
            </a:pPr>
            <a:r>
              <a:rPr lang="en-US" b="1" i="1" dirty="0" smtClean="0"/>
              <a:t>s</a:t>
            </a:r>
            <a:r>
              <a:rPr lang="sk-SK" b="1" i="1" dirty="0" err="1" smtClean="0"/>
              <a:t>trings.xml</a:t>
            </a:r>
            <a:r>
              <a:rPr lang="sk-SK" b="1" i="1" dirty="0" smtClean="0"/>
              <a:t>:</a:t>
            </a:r>
            <a:r>
              <a:rPr lang="sk-SK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sk-SK" dirty="0" smtClean="0">
                <a:solidFill>
                  <a:srgbClr val="E8BF6A"/>
                </a:solidFill>
              </a:rPr>
              <a:t>&lt;</a:t>
            </a:r>
            <a:r>
              <a:rPr lang="sk-SK" dirty="0" err="1" smtClean="0">
                <a:solidFill>
                  <a:srgbClr val="E8BF6A"/>
                </a:solidFill>
              </a:rPr>
              <a:t>string</a:t>
            </a:r>
            <a:r>
              <a:rPr lang="sk-SK" dirty="0" smtClean="0">
                <a:solidFill>
                  <a:srgbClr val="E8BF6A"/>
                </a:solidFill>
              </a:rPr>
              <a:t> </a:t>
            </a:r>
            <a:r>
              <a:rPr lang="sk-SK" dirty="0" err="1" smtClean="0">
                <a:solidFill>
                  <a:srgbClr val="BABABA"/>
                </a:solidFill>
              </a:rPr>
              <a:t>name</a:t>
            </a:r>
            <a:r>
              <a:rPr lang="sk-SK" dirty="0" err="1" smtClean="0">
                <a:solidFill>
                  <a:srgbClr val="6A8759"/>
                </a:solidFill>
              </a:rPr>
              <a:t>="mapbox_access_token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r>
              <a:rPr lang="sk-SK" dirty="0" smtClean="0">
                <a:solidFill>
                  <a:srgbClr val="E8BF6A"/>
                </a:solidFill>
              </a:rPr>
              <a:t>&gt;</a:t>
            </a:r>
            <a:r>
              <a:rPr lang="sk-SK" dirty="0" err="1" smtClean="0"/>
              <a:t>your</a:t>
            </a:r>
            <a:r>
              <a:rPr lang="sk-SK" dirty="0" smtClean="0"/>
              <a:t> </a:t>
            </a:r>
            <a:r>
              <a:rPr lang="sk-SK" dirty="0" err="1" smtClean="0"/>
              <a:t>public</a:t>
            </a:r>
            <a:r>
              <a:rPr lang="sk-SK" dirty="0" smtClean="0"/>
              <a:t> </a:t>
            </a:r>
            <a:r>
              <a:rPr lang="sk-SK" dirty="0" err="1" smtClean="0"/>
              <a:t>key</a:t>
            </a:r>
            <a:r>
              <a:rPr lang="sk-SK" dirty="0" smtClean="0">
                <a:solidFill>
                  <a:srgbClr val="E8BF6A"/>
                </a:solidFill>
              </a:rPr>
              <a:t>&lt;/</a:t>
            </a:r>
            <a:r>
              <a:rPr lang="sk-SK" dirty="0" err="1" smtClean="0">
                <a:solidFill>
                  <a:srgbClr val="E8BF6A"/>
                </a:solidFill>
              </a:rPr>
              <a:t>string</a:t>
            </a:r>
            <a:r>
              <a:rPr lang="sk-SK" dirty="0" smtClean="0">
                <a:solidFill>
                  <a:srgbClr val="E8BF6A"/>
                </a:solidFill>
              </a:rPr>
              <a:t>&gt;</a:t>
            </a:r>
            <a:endParaRPr lang="en-US" dirty="0" smtClean="0">
              <a:solidFill>
                <a:srgbClr val="E8BF6A"/>
              </a:solidFill>
            </a:endParaRPr>
          </a:p>
          <a:p>
            <a:pPr>
              <a:buNone/>
            </a:pPr>
            <a:r>
              <a:rPr lang="sk-SK" b="1" i="1" dirty="0" err="1" smtClean="0"/>
              <a:t>Gradle.properties</a:t>
            </a:r>
            <a:r>
              <a:rPr lang="sk-SK" b="1" i="1" dirty="0" smtClean="0"/>
              <a:t>: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CC7832"/>
                </a:solidFill>
              </a:rPr>
              <a:t>MAPBOX_DOWNLOADS_TOKEN</a:t>
            </a:r>
            <a:r>
              <a:rPr lang="sk-SK" dirty="0" smtClean="0">
                <a:solidFill>
                  <a:srgbClr val="808080"/>
                </a:solidFill>
              </a:rPr>
              <a:t>=</a:t>
            </a:r>
            <a:r>
              <a:rPr lang="en-US" dirty="0" smtClean="0">
                <a:solidFill>
                  <a:srgbClr val="6A8759"/>
                </a:solidFill>
              </a:rPr>
              <a:t>your </a:t>
            </a:r>
            <a:r>
              <a:rPr lang="sk-SK" dirty="0" err="1" smtClean="0">
                <a:solidFill>
                  <a:srgbClr val="6A8759"/>
                </a:solidFill>
              </a:rPr>
              <a:t>secret</a:t>
            </a:r>
            <a:r>
              <a:rPr lang="sk-SK" dirty="0" smtClean="0">
                <a:solidFill>
                  <a:srgbClr val="6A8759"/>
                </a:solidFill>
              </a:rPr>
              <a:t> </a:t>
            </a:r>
            <a:r>
              <a:rPr lang="en-US" dirty="0" smtClean="0">
                <a:solidFill>
                  <a:srgbClr val="6A8759"/>
                </a:solidFill>
              </a:rPr>
              <a:t>key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78647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sk-SK" b="1" i="1" dirty="0" err="1" smtClean="0"/>
              <a:t>settings.gradle</a:t>
            </a:r>
            <a:r>
              <a:rPr lang="sk-SK" b="1" i="1" dirty="0" smtClean="0"/>
              <a:t>: </a:t>
            </a:r>
            <a:endParaRPr lang="en-US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sk-SK" dirty="0" err="1" smtClean="0"/>
              <a:t>repositories</a:t>
            </a:r>
            <a:r>
              <a:rPr lang="sk-SK" b="1" dirty="0" smtClean="0"/>
              <a:t> {</a:t>
            </a:r>
            <a:r>
              <a:rPr lang="sk-SK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….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sk-SK" dirty="0" err="1" smtClean="0"/>
              <a:t>maven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br>
              <a:rPr lang="sk-SK" b="1" dirty="0" smtClean="0"/>
            </a:br>
            <a:r>
              <a:rPr lang="sk-SK" b="1" dirty="0" smtClean="0"/>
              <a:t>    </a:t>
            </a:r>
            <a:r>
              <a:rPr lang="sk-SK" dirty="0" err="1" smtClean="0"/>
              <a:t>url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6A8759"/>
                </a:solidFill>
              </a:rPr>
              <a:t>'https://api.mapbox.com/downloads/v2/releases/maven'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/>
              <a:t>authentication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br>
              <a:rPr lang="sk-SK" b="1" dirty="0" smtClean="0"/>
            </a:br>
            <a:r>
              <a:rPr lang="sk-SK" b="1" dirty="0" smtClean="0"/>
              <a:t>        </a:t>
            </a:r>
            <a:r>
              <a:rPr lang="sk-SK" dirty="0" err="1" smtClean="0"/>
              <a:t>basic</a:t>
            </a:r>
            <a:r>
              <a:rPr lang="sk-SK" dirty="0" smtClean="0"/>
              <a:t>(</a:t>
            </a:r>
            <a:r>
              <a:rPr lang="sk-SK" dirty="0" err="1" smtClean="0"/>
              <a:t>BasicAuthentication</a:t>
            </a:r>
            <a:r>
              <a:rPr lang="sk-SK" dirty="0" smtClean="0"/>
              <a:t>)</a:t>
            </a:r>
            <a:br>
              <a:rPr lang="sk-SK" dirty="0" smtClean="0"/>
            </a:br>
            <a:r>
              <a:rPr lang="sk-SK" dirty="0" smtClean="0"/>
              <a:t>    </a:t>
            </a:r>
            <a:r>
              <a:rPr lang="sk-SK" b="1" dirty="0" smtClean="0"/>
              <a:t>}</a:t>
            </a:r>
            <a:br>
              <a:rPr lang="sk-SK" b="1" dirty="0" smtClean="0"/>
            </a:br>
            <a:r>
              <a:rPr lang="sk-SK" b="1" dirty="0" smtClean="0"/>
              <a:t>    </a:t>
            </a:r>
            <a:r>
              <a:rPr lang="sk-SK" dirty="0" err="1" smtClean="0"/>
              <a:t>credentials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r>
              <a:rPr lang="sk-SK" dirty="0" smtClean="0">
                <a:solidFill>
                  <a:srgbClr val="808080"/>
                </a:solidFill>
              </a:rPr>
              <a:t/>
            </a:r>
            <a:br>
              <a:rPr lang="sk-SK" dirty="0" smtClean="0">
                <a:solidFill>
                  <a:srgbClr val="808080"/>
                </a:solidFill>
              </a:rPr>
            </a:br>
            <a:r>
              <a:rPr lang="sk-SK" dirty="0" smtClean="0">
                <a:solidFill>
                  <a:srgbClr val="808080"/>
                </a:solidFill>
              </a:rPr>
              <a:t>        </a:t>
            </a:r>
            <a:r>
              <a:rPr lang="sk-SK" dirty="0" err="1" smtClean="0">
                <a:solidFill>
                  <a:srgbClr val="9876AA"/>
                </a:solidFill>
              </a:rPr>
              <a:t>username</a:t>
            </a:r>
            <a:r>
              <a:rPr lang="sk-SK" dirty="0" smtClean="0">
                <a:solidFill>
                  <a:srgbClr val="9876AA"/>
                </a:solidFill>
              </a:rPr>
              <a:t> </a:t>
            </a:r>
            <a:r>
              <a:rPr lang="sk-SK" dirty="0" smtClean="0"/>
              <a:t>= </a:t>
            </a:r>
            <a:r>
              <a:rPr lang="sk-SK" dirty="0" smtClean="0">
                <a:solidFill>
                  <a:srgbClr val="6A8759"/>
                </a:solidFill>
              </a:rPr>
              <a:t>'</a:t>
            </a:r>
            <a:r>
              <a:rPr lang="sk-SK" dirty="0" err="1" smtClean="0">
                <a:solidFill>
                  <a:srgbClr val="6A8759"/>
                </a:solidFill>
              </a:rPr>
              <a:t>mapbox</a:t>
            </a:r>
            <a:r>
              <a:rPr lang="sk-SK" dirty="0" smtClean="0">
                <a:solidFill>
                  <a:srgbClr val="6A8759"/>
                </a:solidFill>
              </a:rPr>
              <a:t>'</a:t>
            </a:r>
            <a:r>
              <a:rPr lang="sk-SK" dirty="0" smtClean="0">
                <a:solidFill>
                  <a:srgbClr val="808080"/>
                </a:solidFill>
              </a:rPr>
              <a:t/>
            </a:r>
            <a:br>
              <a:rPr lang="sk-SK" dirty="0" smtClean="0">
                <a:solidFill>
                  <a:srgbClr val="808080"/>
                </a:solidFill>
              </a:rPr>
            </a:br>
            <a:r>
              <a:rPr lang="sk-SK" dirty="0" smtClean="0">
                <a:solidFill>
                  <a:srgbClr val="808080"/>
                </a:solidFill>
              </a:rPr>
              <a:t>        </a:t>
            </a:r>
            <a:r>
              <a:rPr lang="sk-SK" dirty="0" err="1" smtClean="0">
                <a:solidFill>
                  <a:srgbClr val="9876AA"/>
                </a:solidFill>
              </a:rPr>
              <a:t>password</a:t>
            </a:r>
            <a:r>
              <a:rPr lang="sk-SK" dirty="0" smtClean="0">
                <a:solidFill>
                  <a:srgbClr val="9876AA"/>
                </a:solidFill>
              </a:rPr>
              <a:t> </a:t>
            </a:r>
            <a:r>
              <a:rPr lang="sk-SK" dirty="0" smtClean="0"/>
              <a:t>= MAPBOX_DOWNLOADS_TOKEN</a:t>
            </a:r>
            <a:r>
              <a:rPr lang="sk-SK" dirty="0" smtClean="0">
                <a:solidFill>
                  <a:srgbClr val="6A8759"/>
                </a:solidFill>
              </a:rPr>
              <a:t/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b="1" dirty="0" smtClean="0"/>
              <a:t>}</a:t>
            </a:r>
            <a:br>
              <a:rPr lang="sk-SK" b="1" dirty="0" smtClean="0"/>
            </a:br>
            <a:r>
              <a:rPr lang="sk-SK" b="1" dirty="0" smtClean="0"/>
              <a:t>}</a:t>
            </a:r>
            <a:endParaRPr lang="en-US" b="1" dirty="0" smtClean="0"/>
          </a:p>
          <a:p>
            <a:pPr>
              <a:buNone/>
            </a:pPr>
            <a:r>
              <a:rPr lang="en-US" b="1" dirty="0" smtClean="0"/>
              <a:t>}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MapView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85720" y="1600200"/>
            <a:ext cx="8686800" cy="490063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i="1" dirty="0" smtClean="0"/>
              <a:t>activity_main.xml</a:t>
            </a:r>
            <a:endParaRPr lang="sk-SK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sk-SK" dirty="0" smtClean="0">
                <a:solidFill>
                  <a:srgbClr val="E8BF6A"/>
                </a:solidFill>
              </a:rPr>
              <a:t>&lt;</a:t>
            </a:r>
            <a:r>
              <a:rPr lang="sk-SK" dirty="0" err="1" smtClean="0">
                <a:solidFill>
                  <a:srgbClr val="E8BF6A"/>
                </a:solidFill>
              </a:rPr>
              <a:t>com.mapbox.maps.MapView</a:t>
            </a:r>
            <a:r>
              <a:rPr lang="sk-SK" dirty="0" smtClean="0">
                <a:solidFill>
                  <a:srgbClr val="E8BF6A"/>
                </a:solidFill>
              </a:rPr>
              <a:t>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apk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res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android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tools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tools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mapbox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apk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res-auto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:id</a:t>
            </a:r>
            <a:r>
              <a:rPr lang="sk-SK" dirty="0" err="1" smtClean="0">
                <a:solidFill>
                  <a:srgbClr val="6A8759"/>
                </a:solidFill>
              </a:rPr>
              <a:t>="@+id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mapView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:layout_width</a:t>
            </a:r>
            <a:r>
              <a:rPr lang="sk-SK" dirty="0" err="1" smtClean="0">
                <a:solidFill>
                  <a:srgbClr val="6A8759"/>
                </a:solidFill>
              </a:rPr>
              <a:t>="match_parent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:layout_height</a:t>
            </a:r>
            <a:r>
              <a:rPr lang="sk-SK" dirty="0" err="1" smtClean="0">
                <a:solidFill>
                  <a:srgbClr val="6A8759"/>
                </a:solidFill>
              </a:rPr>
              <a:t>="match_parent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:mapbox_cameraTargetLat</a:t>
            </a:r>
            <a:r>
              <a:rPr lang="sk-SK" dirty="0" smtClean="0">
                <a:solidFill>
                  <a:srgbClr val="6A8759"/>
                </a:solidFill>
              </a:rPr>
              <a:t>="48.1692"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:mapbox_cameraTargetLng</a:t>
            </a:r>
            <a:r>
              <a:rPr lang="sk-SK" dirty="0" smtClean="0">
                <a:solidFill>
                  <a:srgbClr val="6A8759"/>
                </a:solidFill>
              </a:rPr>
              <a:t>="17.1760"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:mapbox_cameraZoom</a:t>
            </a:r>
            <a:r>
              <a:rPr lang="sk-SK" dirty="0" smtClean="0">
                <a:solidFill>
                  <a:srgbClr val="6A8759"/>
                </a:solidFill>
              </a:rPr>
              <a:t>="9.0"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E8BF6A"/>
                </a:solidFill>
              </a:rPr>
              <a:t>/&gt;</a:t>
            </a:r>
            <a:endParaRPr lang="sk-SK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MapStyles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14282" y="1600200"/>
            <a:ext cx="8715436" cy="4525963"/>
          </a:xfrm>
        </p:spPr>
        <p:txBody>
          <a:bodyPr/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endParaRPr lang="sk-SK" i="1" dirty="0" smtClean="0"/>
          </a:p>
          <a:p>
            <a:pPr>
              <a:buNone/>
            </a:pPr>
            <a:r>
              <a:rPr lang="sk-SK" dirty="0" smtClean="0">
                <a:solidFill>
                  <a:srgbClr val="9876AA"/>
                </a:solidFill>
              </a:rPr>
              <a:t>    </a:t>
            </a:r>
            <a:r>
              <a:rPr lang="sk-SK" sz="3000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smtClean="0">
                <a:solidFill>
                  <a:srgbClr val="9876AA"/>
                </a:solidFill>
              </a:rPr>
              <a:t> </a:t>
            </a:r>
            <a:r>
              <a:rPr lang="sk-SK" sz="3000" dirty="0" smtClean="0"/>
              <a:t>= </a:t>
            </a:r>
            <a:r>
              <a:rPr lang="sk-SK" sz="3000" dirty="0" err="1" smtClean="0"/>
              <a:t>findViewById</a:t>
            </a:r>
            <a:r>
              <a:rPr lang="sk-SK" sz="3000" dirty="0" smtClean="0"/>
              <a:t>(</a:t>
            </a:r>
            <a:r>
              <a:rPr lang="sk-SK" sz="3000" dirty="0" err="1" smtClean="0"/>
              <a:t>R.id.</a:t>
            </a:r>
            <a:r>
              <a:rPr lang="sk-SK" sz="3000" i="1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smtClean="0"/>
              <a:t>)</a:t>
            </a:r>
            <a:br>
              <a:rPr lang="sk-SK" sz="3000" dirty="0" smtClean="0"/>
            </a:br>
            <a:r>
              <a:rPr lang="sk-SK" sz="3000" dirty="0" err="1" smtClean="0">
                <a:solidFill>
                  <a:srgbClr val="9876AA"/>
                </a:solidFill>
              </a:rPr>
              <a:t>mapboxMap</a:t>
            </a:r>
            <a:r>
              <a:rPr lang="sk-SK" sz="3000" dirty="0" smtClean="0">
                <a:solidFill>
                  <a:srgbClr val="9876AA"/>
                </a:solidFill>
              </a:rPr>
              <a:t> </a:t>
            </a:r>
            <a:r>
              <a:rPr lang="sk-SK" sz="3000" dirty="0" smtClean="0"/>
              <a:t>= </a:t>
            </a:r>
            <a:r>
              <a:rPr lang="sk-SK" sz="3000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err="1" smtClean="0"/>
              <a:t>.getMapboxMap</a:t>
            </a:r>
            <a:r>
              <a:rPr lang="sk-SK" sz="3000" dirty="0" smtClean="0"/>
              <a:t>()</a:t>
            </a:r>
            <a:br>
              <a:rPr lang="sk-SK" sz="3000" dirty="0" smtClean="0"/>
            </a:br>
            <a:r>
              <a:rPr lang="sk-SK" sz="3000" dirty="0" smtClean="0"/>
              <a:t/>
            </a:r>
            <a:br>
              <a:rPr lang="sk-SK" sz="3000" dirty="0" smtClean="0"/>
            </a:br>
            <a:r>
              <a:rPr lang="sk-SK" sz="3000" dirty="0" err="1" smtClean="0">
                <a:solidFill>
                  <a:srgbClr val="9876AA"/>
                </a:solidFill>
              </a:rPr>
              <a:t>mapboxMap</a:t>
            </a:r>
            <a:r>
              <a:rPr lang="sk-SK" sz="3000" dirty="0" err="1" smtClean="0"/>
              <a:t>.loadStyleUri</a:t>
            </a:r>
            <a:r>
              <a:rPr lang="sk-SK" sz="3000" dirty="0" smtClean="0"/>
              <a:t>(</a:t>
            </a:r>
            <a:r>
              <a:rPr lang="sk-SK" sz="3000" dirty="0" err="1" smtClean="0"/>
              <a:t>Style.</a:t>
            </a:r>
            <a:r>
              <a:rPr lang="sk-SK" sz="3000" dirty="0" err="1" smtClean="0">
                <a:solidFill>
                  <a:srgbClr val="9876AA"/>
                </a:solidFill>
              </a:rPr>
              <a:t>MAPBOX_STREETS</a:t>
            </a:r>
            <a:r>
              <a:rPr lang="sk-SK" sz="3000" dirty="0" smtClean="0"/>
              <a:t>)</a:t>
            </a:r>
            <a:endParaRPr lang="sk-SK" sz="3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sk-SK" dirty="0" err="1" smtClean="0"/>
              <a:t>Annotations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55721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sz="2600" dirty="0" smtClean="0">
                <a:solidFill>
                  <a:srgbClr val="9876AA"/>
                </a:solidFill>
              </a:rPr>
              <a:t>	</a:t>
            </a:r>
            <a:r>
              <a:rPr lang="sk-SK" sz="2600" dirty="0" err="1" smtClean="0">
                <a:solidFill>
                  <a:srgbClr val="9876AA"/>
                </a:solidFill>
              </a:rPr>
              <a:t>annotationPlugin</a:t>
            </a:r>
            <a:r>
              <a:rPr lang="sk-SK" sz="2600" dirty="0" smtClean="0">
                <a:solidFill>
                  <a:srgbClr val="9876AA"/>
                </a:solidFill>
              </a:rPr>
              <a:t> </a:t>
            </a:r>
            <a:r>
              <a:rPr lang="sk-SK" sz="2600" dirty="0" smtClean="0"/>
              <a:t>= </a:t>
            </a:r>
            <a:r>
              <a:rPr lang="sk-SK" sz="2600" dirty="0" err="1" smtClean="0">
                <a:solidFill>
                  <a:srgbClr val="9876AA"/>
                </a:solidFill>
              </a:rPr>
              <a:t>mapView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9876AA"/>
                </a:solidFill>
              </a:rPr>
              <a:t>annotations</a:t>
            </a: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dirty="0" err="1" smtClean="0"/>
              <a:t>pointManager</a:t>
            </a:r>
            <a:r>
              <a:rPr lang="sk-SK" sz="2600" dirty="0" smtClean="0"/>
              <a:t> = 	      	</a:t>
            </a:r>
            <a:r>
              <a:rPr lang="sk-SK" sz="2600" dirty="0" err="1" smtClean="0">
                <a:solidFill>
                  <a:srgbClr val="9876AA"/>
                </a:solidFill>
              </a:rPr>
              <a:t>annotationPlugin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FFC66D"/>
                </a:solidFill>
              </a:rPr>
              <a:t>createPointAnnotationManager</a:t>
            </a:r>
            <a:r>
              <a:rPr lang="sk-SK" sz="2600" dirty="0" smtClean="0"/>
              <a:t>(</a:t>
            </a:r>
            <a:r>
              <a:rPr lang="sk-SK" sz="2600" dirty="0" err="1" smtClean="0">
                <a:solidFill>
                  <a:srgbClr val="9876AA"/>
                </a:solidFill>
              </a:rPr>
              <a:t>mapView</a:t>
            </a:r>
            <a:r>
              <a:rPr lang="sk-SK" sz="2600" dirty="0" smtClean="0"/>
              <a:t>)</a:t>
            </a:r>
          </a:p>
          <a:p>
            <a:pPr>
              <a:buNone/>
            </a:pPr>
            <a:r>
              <a:rPr lang="sk-SK" sz="2600" dirty="0" smtClean="0"/>
              <a:t/>
            </a:r>
            <a:br>
              <a:rPr lang="sk-SK" sz="2600" dirty="0" smtClean="0"/>
            </a:br>
            <a:r>
              <a:rPr lang="sk-SK" sz="2600" dirty="0" err="1" smtClean="0"/>
              <a:t>icon</a:t>
            </a:r>
            <a:r>
              <a:rPr lang="sk-SK" sz="2600" dirty="0" smtClean="0"/>
              <a:t> = (</a:t>
            </a:r>
            <a:r>
              <a:rPr lang="sk-SK" sz="2600" i="1" dirty="0" err="1" smtClean="0">
                <a:solidFill>
                  <a:srgbClr val="9876AA"/>
                </a:solidFill>
              </a:rPr>
              <a:t>resources</a:t>
            </a:r>
            <a:r>
              <a:rPr lang="sk-SK" sz="2600" dirty="0" err="1" smtClean="0"/>
              <a:t>.getDrawable</a:t>
            </a:r>
            <a:r>
              <a:rPr lang="sk-SK" sz="2600" dirty="0" smtClean="0"/>
              <a:t>(</a:t>
            </a:r>
            <a:r>
              <a:rPr lang="sk-SK" sz="2600" dirty="0" err="1" smtClean="0"/>
              <a:t>R.drawable.</a:t>
            </a:r>
            <a:r>
              <a:rPr lang="sk-SK" sz="2600" i="1" dirty="0" err="1" smtClean="0">
                <a:solidFill>
                  <a:srgbClr val="9876AA"/>
                </a:solidFill>
              </a:rPr>
              <a:t>red_marker</a:t>
            </a:r>
            <a:r>
              <a:rPr lang="sk-SK" sz="2600" dirty="0" smtClean="0"/>
              <a:t>) </a:t>
            </a:r>
            <a:r>
              <a:rPr lang="sk-SK" sz="2600" dirty="0" err="1" smtClean="0">
                <a:solidFill>
                  <a:srgbClr val="CC7832"/>
                </a:solidFill>
              </a:rPr>
              <a:t>as</a:t>
            </a:r>
            <a:r>
              <a:rPr lang="sk-SK" sz="2600" dirty="0" smtClean="0">
                <a:solidFill>
                  <a:srgbClr val="CC7832"/>
                </a:solidFill>
              </a:rPr>
              <a:t> 		                                                                       </a:t>
            </a:r>
            <a:r>
              <a:rPr lang="sk-SK" sz="2600" dirty="0" err="1" smtClean="0"/>
              <a:t>BitmapDrawable</a:t>
            </a:r>
            <a:r>
              <a:rPr lang="sk-SK" sz="2600" dirty="0" smtClean="0"/>
              <a:t>).</a:t>
            </a:r>
            <a:r>
              <a:rPr lang="sk-SK" sz="2600" i="1" dirty="0" err="1" smtClean="0">
                <a:solidFill>
                  <a:srgbClr val="9876AA"/>
                </a:solidFill>
              </a:rPr>
              <a:t>bitmap</a:t>
            </a: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dirty="0" smtClean="0">
                <a:solidFill>
                  <a:srgbClr val="CC7832"/>
                </a:solidFill>
              </a:rPr>
              <a:t>val </a:t>
            </a:r>
            <a:r>
              <a:rPr lang="sk-SK" sz="2600" dirty="0" err="1" smtClean="0"/>
              <a:t>pointOptions</a:t>
            </a:r>
            <a:r>
              <a:rPr lang="sk-SK" sz="2600" dirty="0" smtClean="0"/>
              <a:t> = </a:t>
            </a:r>
            <a:r>
              <a:rPr lang="sk-SK" sz="2600" dirty="0" err="1" smtClean="0"/>
              <a:t>PointAnnotationOptions</a:t>
            </a:r>
            <a:r>
              <a:rPr lang="sk-SK" sz="2600" dirty="0" smtClean="0"/>
              <a:t>()</a:t>
            </a:r>
            <a:br>
              <a:rPr lang="sk-SK" sz="2600" dirty="0" smtClean="0"/>
            </a:br>
            <a:r>
              <a:rPr lang="sk-SK" sz="2600" dirty="0" smtClean="0"/>
              <a:t>    .</a:t>
            </a:r>
            <a:r>
              <a:rPr lang="sk-SK" sz="2600" dirty="0" err="1" smtClean="0"/>
              <a:t>withPoint</a:t>
            </a:r>
            <a:r>
              <a:rPr lang="sk-SK" sz="2600" dirty="0" smtClean="0"/>
              <a:t>(</a:t>
            </a:r>
            <a:r>
              <a:rPr lang="sk-SK" sz="2600" dirty="0" err="1" smtClean="0"/>
              <a:t>Point.fromLngLat</a:t>
            </a:r>
            <a:r>
              <a:rPr lang="sk-SK" sz="2600" dirty="0" smtClean="0"/>
              <a:t>(</a:t>
            </a:r>
            <a:r>
              <a:rPr lang="sk-SK" sz="2600" dirty="0" smtClean="0">
                <a:solidFill>
                  <a:srgbClr val="6897BB"/>
                </a:solidFill>
              </a:rPr>
              <a:t>17.1722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smtClean="0">
                <a:solidFill>
                  <a:srgbClr val="6897BB"/>
                </a:solidFill>
              </a:rPr>
              <a:t>48.1682</a:t>
            </a:r>
            <a:r>
              <a:rPr lang="sk-SK" sz="2600" dirty="0" smtClean="0"/>
              <a:t>))</a:t>
            </a:r>
            <a:br>
              <a:rPr lang="sk-SK" sz="2600" dirty="0" smtClean="0"/>
            </a:br>
            <a:r>
              <a:rPr lang="sk-SK" sz="2600" dirty="0" smtClean="0"/>
              <a:t>    .</a:t>
            </a:r>
            <a:r>
              <a:rPr lang="sk-SK" sz="2600" dirty="0" err="1" smtClean="0"/>
              <a:t>withIconImage</a:t>
            </a:r>
            <a:r>
              <a:rPr lang="sk-SK" sz="2600" dirty="0" smtClean="0"/>
              <a:t>(</a:t>
            </a:r>
            <a:r>
              <a:rPr lang="sk-SK" sz="2600" dirty="0" err="1" smtClean="0"/>
              <a:t>icon</a:t>
            </a:r>
            <a:r>
              <a:rPr lang="sk-SK" sz="2600" dirty="0" smtClean="0"/>
              <a:t>)</a:t>
            </a:r>
          </a:p>
          <a:p>
            <a:pPr>
              <a:buNone/>
            </a:pPr>
            <a:r>
              <a:rPr lang="sk-SK" sz="2600" dirty="0" smtClean="0"/>
              <a:t/>
            </a:r>
            <a:br>
              <a:rPr lang="sk-SK" sz="2600" dirty="0" smtClean="0"/>
            </a:br>
            <a:r>
              <a:rPr lang="sk-SK" sz="2600" dirty="0" err="1" smtClean="0"/>
              <a:t>pointManager.create</a:t>
            </a:r>
            <a:r>
              <a:rPr lang="sk-SK" sz="2600" dirty="0" smtClean="0"/>
              <a:t>(</a:t>
            </a:r>
            <a:r>
              <a:rPr lang="sk-SK" sz="2600" dirty="0" err="1" smtClean="0"/>
              <a:t>pointOptions</a:t>
            </a:r>
            <a:r>
              <a:rPr lang="sk-SK" sz="2600" dirty="0" smtClean="0"/>
              <a:t>)</a:t>
            </a:r>
            <a:endParaRPr lang="sk-SK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MapClick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r>
              <a:rPr lang="sk-SK" b="1" i="1" dirty="0" smtClean="0"/>
              <a:t>	</a:t>
            </a:r>
            <a:r>
              <a:rPr lang="sk-SK" sz="2600" dirty="0" err="1" smtClean="0">
                <a:solidFill>
                  <a:srgbClr val="9876AA"/>
                </a:solidFill>
              </a:rPr>
              <a:t>mapboxMap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FFC66D"/>
                </a:solidFill>
              </a:rPr>
              <a:t>addOnMapClickListener</a:t>
            </a:r>
            <a:r>
              <a:rPr lang="sk-SK" sz="2600" b="1" dirty="0" smtClean="0"/>
              <a:t>{</a:t>
            </a:r>
            <a:r>
              <a:rPr lang="sk-SK" sz="2600" dirty="0" smtClean="0"/>
              <a:t>p </a:t>
            </a:r>
            <a:r>
              <a:rPr lang="sk-SK" sz="2600" b="1" dirty="0" smtClean="0"/>
              <a:t>-&gt;</a:t>
            </a:r>
            <a:br>
              <a:rPr lang="sk-SK" sz="2600" b="1" dirty="0" smtClean="0"/>
            </a:br>
            <a:r>
              <a:rPr lang="sk-SK" sz="2600" b="1" dirty="0" smtClean="0"/>
              <a:t>    </a:t>
            </a:r>
            <a:r>
              <a:rPr lang="sk-SK" sz="2600" dirty="0" err="1" smtClean="0"/>
              <a:t>Toast.makeText</a:t>
            </a:r>
            <a:r>
              <a:rPr lang="sk-SK" sz="2600" dirty="0" smtClean="0"/>
              <a:t>(</a:t>
            </a:r>
            <a:r>
              <a:rPr lang="sk-SK" sz="2600" dirty="0" err="1" smtClean="0">
                <a:solidFill>
                  <a:srgbClr val="CC7832"/>
                </a:solidFill>
              </a:rPr>
              <a:t>this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smtClean="0">
                <a:solidFill>
                  <a:srgbClr val="6A8759"/>
                </a:solidFill>
              </a:rPr>
              <a:t>"</a:t>
            </a:r>
            <a:r>
              <a:rPr lang="sk-SK" sz="2600" dirty="0" smtClean="0">
                <a:solidFill>
                  <a:srgbClr val="CC7832"/>
                </a:solidFill>
              </a:rPr>
              <a:t>${</a:t>
            </a:r>
            <a:r>
              <a:rPr lang="sk-SK" sz="2600" dirty="0" err="1" smtClean="0"/>
              <a:t>p.longitude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} ${</a:t>
            </a:r>
            <a:r>
              <a:rPr lang="sk-SK" sz="2600" dirty="0" err="1" smtClean="0"/>
              <a:t>p.latitude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}</a:t>
            </a:r>
            <a:r>
              <a:rPr lang="sk-SK" sz="2600" dirty="0" smtClean="0">
                <a:solidFill>
                  <a:srgbClr val="6A8759"/>
                </a:solidFill>
              </a:rPr>
              <a:t>"</a:t>
            </a:r>
            <a:r>
              <a:rPr lang="sk-SK" sz="2600" dirty="0" smtClean="0">
                <a:solidFill>
                  <a:srgbClr val="CC7832"/>
                </a:solidFill>
              </a:rPr>
              <a:t>, 						</a:t>
            </a:r>
            <a:r>
              <a:rPr lang="sk-SK" sz="2600" dirty="0" err="1" smtClean="0"/>
              <a:t>Toast.</a:t>
            </a:r>
            <a:r>
              <a:rPr lang="sk-SK" sz="2600" i="1" dirty="0" err="1" smtClean="0">
                <a:solidFill>
                  <a:srgbClr val="9876AA"/>
                </a:solidFill>
              </a:rPr>
              <a:t>LENGTH_SHORT</a:t>
            </a:r>
            <a:r>
              <a:rPr lang="sk-SK" sz="2600" dirty="0" smtClean="0"/>
              <a:t>).show()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smtClean="0">
                <a:solidFill>
                  <a:srgbClr val="CC7832"/>
                </a:solidFill>
              </a:rPr>
              <a:t>val </a:t>
            </a:r>
            <a:r>
              <a:rPr lang="sk-SK" sz="2600" dirty="0" err="1" smtClean="0"/>
              <a:t>clickedPointOtions</a:t>
            </a:r>
            <a:r>
              <a:rPr lang="sk-SK" sz="2600" dirty="0" smtClean="0"/>
              <a:t> = </a:t>
            </a:r>
            <a:r>
              <a:rPr lang="sk-SK" sz="2600" dirty="0" err="1" smtClean="0"/>
              <a:t>PointAnnotationOptions</a:t>
            </a:r>
            <a:r>
              <a:rPr lang="sk-SK" sz="2600" dirty="0" smtClean="0"/>
              <a:t>()</a:t>
            </a:r>
            <a:br>
              <a:rPr lang="sk-SK" sz="2600" dirty="0" smtClean="0"/>
            </a:br>
            <a:r>
              <a:rPr lang="sk-SK" sz="2600" dirty="0" smtClean="0"/>
              <a:t>        .</a:t>
            </a:r>
            <a:r>
              <a:rPr lang="sk-SK" sz="2600" dirty="0" err="1" smtClean="0"/>
              <a:t>withPoint</a:t>
            </a:r>
            <a:r>
              <a:rPr lang="sk-SK" sz="2600" dirty="0" smtClean="0"/>
              <a:t>(</a:t>
            </a:r>
            <a:r>
              <a:rPr lang="sk-SK" sz="2600" dirty="0" err="1" smtClean="0"/>
              <a:t>Point.fromLngLat</a:t>
            </a:r>
            <a:r>
              <a:rPr lang="sk-SK" sz="2600" dirty="0" smtClean="0"/>
              <a:t>(</a:t>
            </a:r>
            <a:r>
              <a:rPr lang="sk-SK" sz="2600" dirty="0" err="1" smtClean="0"/>
              <a:t>p.longitude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err="1" smtClean="0"/>
              <a:t>p.latitude</a:t>
            </a:r>
            <a:r>
              <a:rPr lang="sk-SK" sz="2600" dirty="0" smtClean="0"/>
              <a:t>()))</a:t>
            </a:r>
            <a:br>
              <a:rPr lang="sk-SK" sz="2600" dirty="0" smtClean="0"/>
            </a:br>
            <a:r>
              <a:rPr lang="sk-SK" sz="2600" dirty="0" smtClean="0"/>
              <a:t>        .</a:t>
            </a:r>
            <a:r>
              <a:rPr lang="sk-SK" sz="2600" dirty="0" err="1" smtClean="0"/>
              <a:t>withIconImage</a:t>
            </a:r>
            <a:r>
              <a:rPr lang="sk-SK" sz="2600" dirty="0" smtClean="0"/>
              <a:t>(</a:t>
            </a:r>
            <a:r>
              <a:rPr lang="sk-SK" sz="2600" dirty="0" err="1" smtClean="0"/>
              <a:t>icon</a:t>
            </a:r>
            <a:r>
              <a:rPr lang="sk-SK" sz="2600" dirty="0" smtClean="0"/>
              <a:t>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err="1" smtClean="0"/>
              <a:t>pointManager.create</a:t>
            </a:r>
            <a:r>
              <a:rPr lang="sk-SK" sz="2600" dirty="0" smtClean="0"/>
              <a:t>(</a:t>
            </a:r>
            <a:r>
              <a:rPr lang="sk-SK" sz="2600" dirty="0" err="1" smtClean="0"/>
              <a:t>clickedPointOtions</a:t>
            </a:r>
            <a:r>
              <a:rPr lang="sk-SK" sz="2600" dirty="0" smtClean="0"/>
              <a:t>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err="1" smtClean="0">
                <a:solidFill>
                  <a:srgbClr val="CC7832"/>
                </a:solidFill>
              </a:rPr>
              <a:t>true</a:t>
            </a:r>
            <a:r>
              <a:rPr lang="sk-SK" sz="2600" dirty="0" smtClean="0">
                <a:solidFill>
                  <a:srgbClr val="CC7832"/>
                </a:solidFill>
              </a:rPr>
              <a:t/>
            </a:r>
            <a:br>
              <a:rPr lang="sk-SK" sz="2600" dirty="0" smtClean="0">
                <a:solidFill>
                  <a:srgbClr val="CC7832"/>
                </a:solidFill>
              </a:rPr>
            </a:br>
            <a:r>
              <a:rPr lang="sk-SK" sz="2600" b="1" dirty="0" smtClean="0"/>
              <a:t>}</a:t>
            </a:r>
            <a:endParaRPr lang="sk-SK" sz="26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Elevation</a:t>
            </a:r>
            <a:r>
              <a:rPr lang="sk-SK" dirty="0" smtClean="0"/>
              <a:t> </a:t>
            </a:r>
            <a:r>
              <a:rPr lang="sk-SK" dirty="0" err="1" smtClean="0"/>
              <a:t>data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OSM nemajú výškové dáta (väčšinou)</a:t>
            </a:r>
          </a:p>
          <a:p>
            <a:r>
              <a:rPr lang="sk-SK" dirty="0" smtClean="0"/>
              <a:t>Existujú na to API (</a:t>
            </a:r>
            <a:r>
              <a:rPr lang="sk-SK" dirty="0" err="1" smtClean="0"/>
              <a:t>Google</a:t>
            </a:r>
            <a:r>
              <a:rPr lang="sk-SK" dirty="0" smtClean="0"/>
              <a:t> </a:t>
            </a:r>
            <a:r>
              <a:rPr lang="sk-SK" dirty="0" err="1" smtClean="0"/>
              <a:t>Elevation</a:t>
            </a:r>
            <a:r>
              <a:rPr lang="sk-SK" dirty="0" smtClean="0"/>
              <a:t> API, </a:t>
            </a:r>
            <a:r>
              <a:rPr lang="sk-SK" dirty="0" err="1" smtClean="0"/>
              <a:t>Mapbox</a:t>
            </a:r>
            <a:r>
              <a:rPr lang="sk-SK" dirty="0" smtClean="0"/>
              <a:t> </a:t>
            </a:r>
            <a:r>
              <a:rPr lang="sk-SK" dirty="0" err="1" smtClean="0"/>
              <a:t>Elevation</a:t>
            </a:r>
            <a:r>
              <a:rPr lang="sk-SK" dirty="0" smtClean="0"/>
              <a:t> API, ...)</a:t>
            </a:r>
          </a:p>
          <a:p>
            <a:r>
              <a:rPr lang="sk-SK" dirty="0" err="1" smtClean="0"/>
              <a:t>Shuttle</a:t>
            </a:r>
            <a:r>
              <a:rPr lang="sk-SK" dirty="0" smtClean="0"/>
              <a:t> Radar </a:t>
            </a:r>
            <a:r>
              <a:rPr lang="sk-SK" dirty="0" err="1" smtClean="0"/>
              <a:t>Topography</a:t>
            </a:r>
            <a:r>
              <a:rPr lang="sk-SK" dirty="0" smtClean="0"/>
              <a:t> </a:t>
            </a:r>
            <a:r>
              <a:rPr lang="sk-SK" dirty="0" err="1" smtClean="0"/>
              <a:t>Mission</a:t>
            </a:r>
            <a:endParaRPr lang="sk-SK" dirty="0"/>
          </a:p>
        </p:txBody>
      </p:sp>
      <p:pic>
        <p:nvPicPr>
          <p:cNvPr id="4" name="Obrázok 3" descr="shuttlewaves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16" y="3762366"/>
            <a:ext cx="5702484" cy="3095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"2706911627"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"63850654"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"2018-10-25T00:54:42Z"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"aceman444"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"1617449"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"48.1513535"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"17.0699010"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"fast_food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Coffee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"old_name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"opening_hours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"Mo-Fr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07:30-15:00"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"operator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"FunWeston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"website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"http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://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www.freefood.sk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"limited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</a:p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"3400155077"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"35526876"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"2015-11-23T10:18:45Z"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"elbarto512"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"97970"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"48.1513202"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"17.0699464"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"toilets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"source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"survey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"no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SRTM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Rozlíšenie 30x30m</a:t>
            </a:r>
          </a:p>
          <a:p>
            <a:r>
              <a:rPr lang="sk-SK" dirty="0" smtClean="0"/>
              <a:t>Dáta sú </a:t>
            </a:r>
            <a:r>
              <a:rPr lang="sk-SK" dirty="0" err="1" smtClean="0"/>
              <a:t>free</a:t>
            </a:r>
            <a:r>
              <a:rPr lang="sk-SK" dirty="0" smtClean="0"/>
              <a:t> na stránkach NASA/USGS</a:t>
            </a:r>
          </a:p>
          <a:p>
            <a:r>
              <a:rPr lang="sk-SK" dirty="0" err="1" smtClean="0"/>
              <a:t>GeoTIFF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obsahu 3" descr="zvole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04" y="-23"/>
            <a:ext cx="9715536" cy="68580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OpenStreetMap</a:t>
            </a:r>
            <a:r>
              <a:rPr lang="sk-SK" dirty="0" smtClean="0"/>
              <a:t> - dáta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Ľudia</a:t>
            </a:r>
          </a:p>
          <a:p>
            <a:pPr lvl="1"/>
            <a:r>
              <a:rPr lang="sk-SK" dirty="0" smtClean="0"/>
              <a:t>Ručné zmeny</a:t>
            </a:r>
          </a:p>
          <a:p>
            <a:pPr lvl="1"/>
            <a:r>
              <a:rPr lang="sk-SK" dirty="0" smtClean="0"/>
              <a:t>Záznamy z navigácií</a:t>
            </a:r>
          </a:p>
          <a:p>
            <a:r>
              <a:rPr lang="sk-SK" dirty="0" smtClean="0"/>
              <a:t>Satelitné snímky (</a:t>
            </a:r>
            <a:r>
              <a:rPr lang="sk-SK" dirty="0" err="1" smtClean="0"/>
              <a:t>yahoo</a:t>
            </a:r>
            <a:r>
              <a:rPr lang="sk-SK" dirty="0" smtClean="0"/>
              <a:t>, </a:t>
            </a:r>
            <a:r>
              <a:rPr lang="sk-SK" dirty="0" err="1" smtClean="0"/>
              <a:t>bing</a:t>
            </a:r>
            <a:r>
              <a:rPr lang="sk-SK" dirty="0" smtClean="0"/>
              <a:t>)</a:t>
            </a:r>
          </a:p>
          <a:p>
            <a:r>
              <a:rPr lang="sk-SK" dirty="0" smtClean="0"/>
              <a:t>Štátne organizácie (GKÚ, KÚ, NLC, ...)</a:t>
            </a:r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obsah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 descr="n48_e019_1arc_v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0108"/>
            <a:ext cx="9501222" cy="950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SRTM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Ako s tým pracovať?</a:t>
            </a:r>
          </a:p>
          <a:p>
            <a:r>
              <a:rPr lang="sk-SK" dirty="0" smtClean="0"/>
              <a:t>Najjednoduchšie asi </a:t>
            </a:r>
            <a:r>
              <a:rPr lang="sk-SK" dirty="0" err="1" smtClean="0"/>
              <a:t>Python</a:t>
            </a:r>
            <a:r>
              <a:rPr lang="sk-SK" dirty="0" smtClean="0"/>
              <a:t> </a:t>
            </a:r>
          </a:p>
          <a:p>
            <a:r>
              <a:rPr lang="sk-SK" i="1" dirty="0" err="1" smtClean="0"/>
              <a:t>elevation</a:t>
            </a:r>
            <a:r>
              <a:rPr lang="sk-SK" dirty="0" smtClean="0"/>
              <a:t> (sťahovanie SRTM dát) </a:t>
            </a:r>
          </a:p>
          <a:p>
            <a:r>
              <a:rPr lang="sk-SK" i="1" dirty="0" err="1" smtClean="0"/>
              <a:t>rasterio</a:t>
            </a:r>
            <a:r>
              <a:rPr lang="sk-SK" dirty="0" smtClean="0"/>
              <a:t> (práca s </a:t>
            </a:r>
            <a:r>
              <a:rPr lang="sk-SK" dirty="0" err="1" smtClean="0"/>
              <a:t>GeoTIFF</a:t>
            </a:r>
            <a:r>
              <a:rPr lang="sk-SK" dirty="0" smtClean="0"/>
              <a:t>)</a:t>
            </a:r>
            <a:endParaRPr lang="sk-SK" i="1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JSON?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sk-SK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18.0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{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48.2997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238, </a:t>
            </a:r>
            <a:br>
              <a:rPr lang="sk-SK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48.2994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237,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48.2991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235,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48.2988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234,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48.2986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232,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48.2983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231,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48.2980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231,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48.2977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228,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48.2975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226, </a:t>
            </a:r>
            <a:br>
              <a:rPr lang="sk-SK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00"/>
                </a:solidFill>
                <a:latin typeface="Courier New"/>
              </a:rPr>
              <a:t>...</a:t>
            </a:r>
            <a:endParaRPr lang="sk-SK" dirty="0" smtClean="0">
              <a:solidFill>
                <a:srgbClr val="FF8000"/>
              </a:solidFill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OSM1.png"/>
          <p:cNvPicPr>
            <a:picLocks noChangeAspect="1"/>
          </p:cNvPicPr>
          <p:nvPr/>
        </p:nvPicPr>
        <p:blipFill>
          <a:blip r:embed="rId3"/>
          <a:srcRect l="14148" r="104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Ovál 6"/>
          <p:cNvSpPr/>
          <p:nvPr/>
        </p:nvSpPr>
        <p:spPr>
          <a:xfrm>
            <a:off x="3214678" y="4857760"/>
            <a:ext cx="1500198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vál 7"/>
          <p:cNvSpPr/>
          <p:nvPr/>
        </p:nvSpPr>
        <p:spPr>
          <a:xfrm>
            <a:off x="5429256" y="1785926"/>
            <a:ext cx="1500198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OSM dáta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Nekomprimovaná planéta = 1500GB</a:t>
            </a:r>
          </a:p>
          <a:p>
            <a:r>
              <a:rPr lang="sk-SK" dirty="0" smtClean="0"/>
              <a:t>Komprimovaná = 100GB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OSM1.png"/>
          <p:cNvPicPr>
            <a:picLocks noChangeAspect="1"/>
          </p:cNvPicPr>
          <p:nvPr/>
        </p:nvPicPr>
        <p:blipFill>
          <a:blip r:embed="rId2"/>
          <a:srcRect r="10401"/>
          <a:stretch>
            <a:fillRect/>
          </a:stretch>
        </p:blipFill>
        <p:spPr>
          <a:xfrm>
            <a:off x="-1714544" y="0"/>
            <a:ext cx="1085854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"2706911627"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"63850654"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"2018-10-25T00:54:42Z"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"aceman444"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"1617449"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"48.1513535"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"17.0699010"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"fast_food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Coffee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"old_name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"opening_hours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"Mo-Fr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07:30-15:00"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"operator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"FunWeston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"website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"http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://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www.freefood.sk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"limited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</a:p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"3400155077"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"35526876"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"2015-11-23T10:18:45Z"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"elbarto512"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"97970"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"48.1513202"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"17.0699464"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"toilets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"source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"survey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"no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Čo OSM ponúka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Nekomprimovaná planéta = 1500GB</a:t>
            </a:r>
          </a:p>
          <a:p>
            <a:r>
              <a:rPr lang="sk-SK" dirty="0" smtClean="0"/>
              <a:t>Komprimovaná = 100GB</a:t>
            </a:r>
          </a:p>
          <a:p>
            <a:r>
              <a:rPr lang="sk-SK" dirty="0" smtClean="0"/>
              <a:t>(primárne) dáta, nie obrázky</a:t>
            </a:r>
          </a:p>
          <a:p>
            <a:r>
              <a:rPr lang="sk-SK" dirty="0" smtClean="0"/>
              <a:t>Áno, dajú sa stiahnuť aj obrázky ale nie od OSM, ale </a:t>
            </a:r>
            <a:r>
              <a:rPr lang="sk-SK" dirty="0" err="1" smtClean="0"/>
              <a:t>vizuál</a:t>
            </a:r>
            <a:r>
              <a:rPr lang="sk-SK" dirty="0" smtClean="0"/>
              <a:t> je na používateľovi</a:t>
            </a:r>
          </a:p>
          <a:p>
            <a:endParaRPr lang="sk-SK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e.png"/>
          <p:cNvPicPr>
            <a:picLocks noChangeAspect="1"/>
          </p:cNvPicPr>
          <p:nvPr/>
        </p:nvPicPr>
        <p:blipFill>
          <a:blip r:embed="rId2"/>
          <a:srcRect l="15209" r="14770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281</Words>
  <Application>Microsoft Office PowerPoint</Application>
  <PresentationFormat>Prezentácia na obrazovke (4:3)</PresentationFormat>
  <Paragraphs>93</Paragraphs>
  <Slides>32</Slides>
  <Notes>1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32</vt:i4>
      </vt:variant>
    </vt:vector>
  </HeadingPairs>
  <TitlesOfParts>
    <vt:vector size="33" baseType="lpstr">
      <vt:lpstr>Motív Office</vt:lpstr>
      <vt:lpstr>OpenStreetMap, Mapbox, Elevation data</vt:lpstr>
      <vt:lpstr>OpenStreetMap</vt:lpstr>
      <vt:lpstr>OpenStreetMap - dáta</vt:lpstr>
      <vt:lpstr>Snímka 4</vt:lpstr>
      <vt:lpstr>OSM dáta</vt:lpstr>
      <vt:lpstr>Snímka 6</vt:lpstr>
      <vt:lpstr>Snímka 7</vt:lpstr>
      <vt:lpstr>Čo OSM ponúka</vt:lpstr>
      <vt:lpstr>Snímka 9</vt:lpstr>
      <vt:lpstr>Snímka 10</vt:lpstr>
      <vt:lpstr>Snímka 11</vt:lpstr>
      <vt:lpstr>Mapbox</vt:lpstr>
      <vt:lpstr>Mapbox</vt:lpstr>
      <vt:lpstr>Cena / learning environment</vt:lpstr>
      <vt:lpstr>Dobrá rada na úvod:</vt:lpstr>
      <vt:lpstr>Dobrá rada na úvod:</vt:lpstr>
      <vt:lpstr>Mapbox API key</vt:lpstr>
      <vt:lpstr>Snímka 18</vt:lpstr>
      <vt:lpstr>Snímka 19</vt:lpstr>
      <vt:lpstr>Basic Map setup</vt:lpstr>
      <vt:lpstr>Snímka 21</vt:lpstr>
      <vt:lpstr>MapView</vt:lpstr>
      <vt:lpstr>MapStyles</vt:lpstr>
      <vt:lpstr>Annotations</vt:lpstr>
      <vt:lpstr>MapClick</vt:lpstr>
      <vt:lpstr>Elevation data</vt:lpstr>
      <vt:lpstr>Snímka 27</vt:lpstr>
      <vt:lpstr>SRTM</vt:lpstr>
      <vt:lpstr>Snímka 29</vt:lpstr>
      <vt:lpstr>Snímka 30</vt:lpstr>
      <vt:lpstr>SRTM</vt:lpstr>
      <vt:lpstr>JSON?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OpenStreetMap, Mapbox, Elevation data</dc:title>
  <dc:creator>Marcel</dc:creator>
  <cp:lastModifiedBy>Marcel</cp:lastModifiedBy>
  <cp:revision>86</cp:revision>
  <dcterms:created xsi:type="dcterms:W3CDTF">2021-11-13T20:50:50Z</dcterms:created>
  <dcterms:modified xsi:type="dcterms:W3CDTF">2021-11-25T16:40:44Z</dcterms:modified>
</cp:coreProperties>
</file>